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4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534D5-B4AE-4863-977B-ECCA3D1C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344F-496E-468A-8EA2-40E66C85AE9D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6BFA1-1426-4D03-BE75-EAAC833F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7DE2-8239-414B-BB01-5F556C2A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1D991-25B8-4845-ADC6-1414C85925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2000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3DF6-7F34-48DB-BD21-2765205E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6206-56E6-4AFE-973D-41A6089A557F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EFCA9-E83F-4B76-AA1E-922611F9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3146-5CD1-449A-9EED-8C8E08C7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4ECD9-5218-46DE-AEF2-0EDC1D62C2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918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2D57A-3B7C-4319-90DA-B229CDBB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8E43-38CB-439A-8233-D707B99798C0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E4BA4-CE9B-4664-A7F0-1CA55374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3C782-85AF-4321-B0D1-5184DAA1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8954B-0D93-4083-BF15-0613956CEE8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597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4B995-4B1B-4075-ACD0-8ABCB6F5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A65B-5750-42D5-BC73-CFE36F87BFE9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6DB05-4B2A-4D3F-A269-613624D5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0022B-410C-4F39-ACD5-300E882A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97B5-42B5-4953-B37D-A5528CA0C69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97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8055E-3332-47CC-9F6E-1FA201A1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E082-918B-4B36-A1FB-9B891FAA6D7D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2CB49-B2B8-4771-9D9A-19161402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AFFFF-371C-4746-BD19-BC799D08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ECBAA-7D12-4973-AF14-7975232952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619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A2E745-88EA-4918-87B5-6351C8FE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804D-3308-4334-B03C-8A6F6EA20FA3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20D803-DBFF-4EAC-BFC7-CFF43731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48B564-C866-4C8F-A793-C282678B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C3B7B-9496-41FC-BD7C-A88B49418CA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600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8847D5-A9E5-4848-BBE7-980EDA9B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0882-F9C4-4894-A54F-19F6E0943798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F6FB39-9FCD-49B4-8FEA-3C1270A5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801F81-3F36-491D-B531-CD8ECAF0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CE840-1E69-4C19-8344-4EF579EE274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005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C7F8CB-1324-4449-A60A-F304C675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999F-3C2E-421E-98C3-DA466D4A680F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F8C360-859E-4F08-90C0-0BC58EE6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888671-E810-42E7-92F0-9B22DE65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8CA7D-EF92-43C3-9E61-6DBE7FFD621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543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4D2C03-3924-4ABB-9BB6-EF05FEE0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609B-BC8D-4BE6-BE1A-5AE275252D69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B4F488-8D26-41AF-BF26-F7508A5B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FAF36A-F90C-4D78-A40F-C0271B24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543A6-7C23-448A-8319-DA64B2262F2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126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0E0938-A037-4A5A-A646-DDF6B44A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70B6-49B1-4A40-A979-897145499DEB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E88210-BF13-465D-AFEF-EC12B423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B5039F-1DA1-4E65-BBFF-48FA5D4F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45781-0D5B-4A89-86AD-50F4F572CB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937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28020A-F706-43E8-B16A-9A20A82D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D3DD-B710-45CA-89A3-C541579217D3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D45016-08F7-4E44-94F9-0B9CC0F9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2074F1-CCD8-42B9-AC01-AB84A519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14E5C-0215-4063-98F8-FE7F1C0F33C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094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931CDE0-F637-411B-A2F4-BF1A6BB81C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C4FB6F9-F923-43A6-A195-A9FEEB4773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24072-EA8A-46C0-A459-A3F251492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8C0F7C-65C2-41A6-8F4D-46BB913DFCB9}" type="datetimeFigureOut">
              <a:rPr lang="pl-PL"/>
              <a:pPr>
                <a:defRPr/>
              </a:pPr>
              <a:t>01.03.2021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E6A2-9D28-4CA4-8A80-8F7A15AED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777D8-B72F-47DD-9681-3C1883D68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636DDE9-F9BC-451C-A6EB-648654F9D8F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F41ABC8-9D51-4171-ADCE-75F566517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Strona tytułowa</a:t>
            </a:r>
            <a:br>
              <a:rPr lang="pl-PL" dirty="0"/>
            </a:br>
            <a:r>
              <a:rPr lang="pl-PL" dirty="0"/>
              <a:t>Ruch turystyczny w Małopolsce w 2020 roku</a:t>
            </a:r>
          </a:p>
        </p:txBody>
      </p:sp>
      <p:pic>
        <p:nvPicPr>
          <p:cNvPr id="2050" name="Obraz 3" descr="Ruch turystyczny w 2020 roku w Małopolsce.&#10;&#10;Zdjęcie po lewej stronie slajdu przedstawia dwójkę rowerzystów, kobietę i mężczyznę, wśród otaczającej wkoło przyrody. Jest piękna pogoda, błękitne niebo, zielona trawa.  ">
            <a:extLst>
              <a:ext uri="{FF2B5EF4-FFF2-40B4-BE49-F238E27FC236}">
                <a16:creationId xmlns:a16="http://schemas.microsoft.com/office/drawing/2014/main" id="{EE6E0594-8651-4E7F-BDCA-40682CC55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-140676"/>
            <a:ext cx="122666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1CD4F7-E03F-4AD5-990D-783D6E1A34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Ocena wysokości cen w stosunku do jakości świadczonych usług dokonana przez turystów odwiedzających Małopolskę w 2020 roku</a:t>
            </a:r>
          </a:p>
        </p:txBody>
      </p:sp>
      <p:pic>
        <p:nvPicPr>
          <p:cNvPr id="11266" name="Obraz 2" descr="Ocena wysokości cen w stosunku do jakości świadczonych usług dokonana przez turystów odwiedzających Małopolskę w 2020 roku wygląda następująco:&#10;Ceny według kategorii:&#10;-noclegi: Odwiedzający krajowi: cena wysoka: 21,4%, cena odpowiednia: 75,6%, cena niska: 3,1%.&#10;-noclegi: Odwiedzający zagraniczni: cena wysoka: 9,5%, cena odpowiednia: 68,8%, cena niska 21,7%.&#10;-gastronomia: Odwiedzający krajowi: cena wysoka: 25,1%, cena odpowiednia: 71,4%, cena niska: 3,4%.&#10;-gastronomia: Odwiedzający zagraniczni: cena wysoka: 10,2%, cena odpowiednia: 64,2%, cena niska 25,6%.&#10;-teatr, kino: Odwiedzający krajowi: cena wysoka: 30%, cena odpowiednia: 65,2%, cena niska: 4,8%.&#10;-teatr, kino: Odwiedzający zagraniczni: cena wysoka: 5,1%, cena odpowiednia: 71,8%, cena niska 23,1%.&#10;-przewodnicy: Odwiedzający krajowi: cena wysoka: 23,8%, cena odpowiednia: 69,3%, cena niska: 6,9%.&#10;-przewodnicy: Odwiedzający zagraniczni: cena wysoka: 4,7%, cena odpowiednia: 73,6%, cena niska 21,7%.&#10;-transport lokalny: Odwiedzający krajowi: cena wysoka: 20,5%, cena odpowiednia: 74,2%, cena niska: 5,4%.&#10;-transport lokalny: Odwiedzający zagraniczni: cena wysoka: 5,9%, cena odpowiednia: 61%, cena niska 33,1%.&#10;-muzea: Odwiedzający krajowi: cena wysoka: 19%, cena odpowiednia: 74,5%, cena niska: 6,6%.&#10;-muzea: Odwiedzający zagraniczni: cena wysoka: 3,9%, cena odpowiednia: 75,8%, cena niska 20,3%.&#10;-imprezy kulturalne: Odwiedzający krajowi: cena wysoka: 19,9%, cena odpowiednia: 73,7%, cena niska: 6,4%.&#10;-imprezy kulturalne: Odwiedzający zagraniczni: cena wysoka: 4,7%, cena odpowiednia: 77,9%, cena niska 17,4%.&#10;-baza sportowa: Odwiedzający krajowi: cena wysoka: 21,7%, cena odpowiednia: 71,8%, cena niska: 6,6%.&#10;-baza sportowa: Odwiedzający zagraniczni: cena wysoka: 6,2%, cena odpowiednia: 76,3%, cena niska 17,5%.&#10;-kluby i dyskoteki: Odwiedzający krajowi: cena wysoka: 24,5%, cena odpowiednia: 70,1%, cena niska: 5,5%.&#10;-kluby i dyskoteki: Odwiedzający zagraniczni: cena wysoka: 10,9%, cena odpowiednia: 66,7%, cena niska 22,4%.&#10;-ogółem: Odwiedzający krajowi: cena wysoka: 22,4%, cena odpowiednia: 72,4%, cena niska: 5,2%.&#10;-ogółem: Odwiedzający zagraniczni: cena wysoka: 6%, cena odpowiednia: 65,6%, cena niska 28,4%.">
            <a:extLst>
              <a:ext uri="{FF2B5EF4-FFF2-40B4-BE49-F238E27FC236}">
                <a16:creationId xmlns:a16="http://schemas.microsoft.com/office/drawing/2014/main" id="{32034ECF-4024-40C1-9F89-FB11B842B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453EFB-7502-4911-8EC0-03CE6B7F9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Długość pobytu odwiedzających Małopolskę w 2020 roku</a:t>
            </a:r>
          </a:p>
        </p:txBody>
      </p:sp>
      <p:pic>
        <p:nvPicPr>
          <p:cNvPr id="12290" name="Obraz 1" descr="Wykres przedstawia długość pobytu odwiedzających Małopolskę w 2020 roku w podziale na odwiedzających ogółem, krajowych i zagranicznych. &#10;&#10;- do trzech godzin: odwiedzający ogółem: 5,8%, odwiedzający krajowi: 6,1%, odwiedzający zagraniczni: 0,7%,&#10;- jeden dzień: odwiedzający ogółem: 45,9%, odwiedzający krajowi: 48,1%, odwiedzający zagraniczni: 10,9%,&#10;- jedna noc: odwiedzający ogółem: 12,8%, odwiedzający krajowi: 13,5%, odwiedzający zagraniczni: 2,7%,&#10;- dwie-trzy noce: odwiedzający ogółem: 16,5%, odwiedzający krajowi: 16%, odwiedzający zagraniczni: 24,8%,&#10;- cztery-siedem nocy: odwiedzający ogółem: 13,6%, odwiedzający krajowi: 11,8%, odwiedzający zagraniczni: 41,9%,&#10;- osiem-czternaście nocy: odwiedzający ogółem: 3,8%, odwiedzający krajowi: 3,2%, odwiedzający zagraniczni: 12,9%,&#10;- więcej niż piętnaście nocy: odwiedzający ogółem: 1,6%, odwiedzający krajowi 1,3%, odwiedzający zagraniczni: 6,1%&#10;&#10;Po prawej stronie slajdu na zdjęciu można zobaczyć dwie turystki, które są w podróży. Dziewczyny stoją na skale patrząc w dal. Prawdopodobnie odpoczywają i podziwiają krajobraz. ">
            <a:extLst>
              <a:ext uri="{FF2B5EF4-FFF2-40B4-BE49-F238E27FC236}">
                <a16:creationId xmlns:a16="http://schemas.microsoft.com/office/drawing/2014/main" id="{55A53E80-37F1-461C-AB26-77F012BF7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24F10A-B3D9-4FD0-8B21-982DC1DC3D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Destynacje turystyczne Małopolski wybierane przez odwiedzających w 2020 roku oraz Atrakcje turystyczne (obiekty) Małopolski wskazywane przez odwiedzających w 2020 roku</a:t>
            </a:r>
          </a:p>
        </p:txBody>
      </p:sp>
      <p:pic>
        <p:nvPicPr>
          <p:cNvPr id="13314" name="Obraz 2" descr="Destynacje turystyczne Małopolski wybierane przez odwiedzających w 2020 roku to:&#10;1. Zakopane 15,1%&#10;2. Kraków 13,7%&#10;3. Niedzica 4,6%&#10;4. Ojcowski Park Narodowy 4,5%&#10;5. Czorsztyn 3,8%&#10;6. Nowy Targ 3,7%&#10;7. Wieliczka 3,5%&#10;8. Szczawnica 3,2%&#10;9. Tatry 2,7%&#10;10. Szlak Architektury Drewnianej 2,6%&#10;&#10;Natomiast atrakcje turystyczne (obiekty) Małopolski wskazywane przez odwiedzających w 2020 roku to:&#10;1. Babiogórski Park Narodowy 6,7%&#10;2. Tatrzański Park Narodowy 6,3%&#10;3. Turbacz 4,5%&#10;4. Wzgórze Wawelskie 4%&#10;5. Spływ flisacki Przełomem Dunajca 3,8%&#10;6. Krupówki w Zakopanem 3,7%&#10;7. Górskie szlaki 3,5%&#10;8. Rynek Główny w Krakowie 3,4%&#10;9. Niedzica - zamek 3,1%&#10;10. Kopalnia Soli w Wieliczce 2,6%">
            <a:extLst>
              <a:ext uri="{FF2B5EF4-FFF2-40B4-BE49-F238E27FC236}">
                <a16:creationId xmlns:a16="http://schemas.microsoft.com/office/drawing/2014/main" id="{9DF67B0D-8BA3-4569-B5D9-B014B6D81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10D323-9792-418E-8C5A-40ACFD3EE8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Średnie oceny oferty turystycznej Małopolski w opinii odwiedzających oraz Rekomendacja Małopolski znajomym: Net </a:t>
            </a:r>
            <a:r>
              <a:rPr lang="pl-PL" dirty="0" err="1"/>
              <a:t>Promoter</a:t>
            </a:r>
            <a:r>
              <a:rPr lang="pl-PL" dirty="0"/>
              <a:t> </a:t>
            </a:r>
            <a:r>
              <a:rPr lang="pl-PL" dirty="0" err="1"/>
              <a:t>Score</a:t>
            </a:r>
            <a:r>
              <a:rPr lang="pl-PL" dirty="0"/>
              <a:t> (NPS), jak też Wskaźnik NPS dla odwiedzających</a:t>
            </a:r>
          </a:p>
        </p:txBody>
      </p:sp>
      <p:pic>
        <p:nvPicPr>
          <p:cNvPr id="14338" name="Obraz 2" descr="Z lewej strony slajdu można zapoznać się z informacjami na temat średnich ocen oferty turystycznej Małopolski w opinii odwiedzających, która wygląda następujaco:&#10;- 4,44 Atmosfera&#10;- 4,31 Gościnność&#10;- 4,23 Atrakcje turystyczne&#10;- 4,23 Życzliwość&#10;- 4,21 Bezpieczeństwo&#10;- 4,16 Gastronomia&#10;- 4,08 Oznakowanie turystyczne&#10;- 3,22 Imprezy kulturalne&#10;- 2,95 Atrakcje nocne&#10;- 2,82 ZWD - Zintegrowany Wskaźnik Destynacji&#10;- 2,67 Taxi&#10;- 2,28 Dworzec kolejowy&#10;- 2,27 Dworzec autobusowy&#10;- 2,21 Lotnisko&#10;&#10;Po prawej stronie jest wykres przedstawiający rekomendacje Małopolski znajomym (Net Promoter Score), gdzie:&#10;- 0: 0,7%&#10;- 1: 0,3%&#10;- 2: 0,2%&#10;- 3: 0,4%&#10;- 4: 0,7%&#10;- 5: 2,4%&#10;- 6: 2,9%&#10;- 7: 6,9%&#10;- 8: 14,7%&#10;- 9: 23,1%&#10;- 10: 47,8%&#10;&#10;Przy ocenie 0-6 krytycy, przy ocenie 7-8 osoby pasywne, przy ocenie 9-10 promotorzy. &#10;&#10;Wskaźnik NPS dla odwiedzających krajowych wyniósł 73,3%, dla odwiedzających zagranicznych wyniósł 67,1%, natomiast dla ogółu odwiedzających wyniósł 70,25%.&#10;">
            <a:extLst>
              <a:ext uri="{FF2B5EF4-FFF2-40B4-BE49-F238E27FC236}">
                <a16:creationId xmlns:a16="http://schemas.microsoft.com/office/drawing/2014/main" id="{081EB116-3654-4960-9389-331BFA3D6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806814-4833-4093-AC64-994B8E8BB7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Wskaźnik Net </a:t>
            </a:r>
            <a:r>
              <a:rPr lang="pl-PL" dirty="0" err="1"/>
              <a:t>Fear</a:t>
            </a:r>
            <a:r>
              <a:rPr lang="pl-PL" dirty="0"/>
              <a:t> </a:t>
            </a:r>
            <a:r>
              <a:rPr lang="pl-PL" dirty="0" err="1"/>
              <a:t>Score</a:t>
            </a:r>
            <a:r>
              <a:rPr lang="pl-PL" dirty="0"/>
              <a:t> (NFS) dla Małopolski w 2020 roku</a:t>
            </a:r>
          </a:p>
        </p:txBody>
      </p:sp>
      <p:grpSp>
        <p:nvGrpSpPr>
          <p:cNvPr id="15362" name="Grupa 5" descr="Wykres przedstawiający wskaźnik Net Fear Score dla Małopolski w 2020 roku&#10;&#10;- Kraj - poziom lęku jeden: 74,1%; poziom lęku dwa: 19,5%; poziom lęku pięć: 6,3%; NFS: 67,8%&#10;- Zagranica - poziom lęku jeden: 72,6%; poziom lęku dwa: 13,5%; poziom lęku pięć: 13,9%; NFS: 58,7%&#10;- Ogółem - poziom lęku jeden: 75,1%; poziom lęku dwa: 14,5%; poziom lęku pięć: 10,4%; NFS: 63,3%">
            <a:extLst>
              <a:ext uri="{FF2B5EF4-FFF2-40B4-BE49-F238E27FC236}">
                <a16:creationId xmlns:a16="http://schemas.microsoft.com/office/drawing/2014/main" id="{FB3D2A75-2F07-411B-90B7-1ED30889297C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12192000" cy="6832600"/>
            <a:chOff x="0" y="12700"/>
            <a:chExt cx="12192000" cy="6832600"/>
          </a:xfrm>
        </p:grpSpPr>
        <p:grpSp>
          <p:nvGrpSpPr>
            <p:cNvPr id="15363" name="Grupa 3">
              <a:extLst>
                <a:ext uri="{FF2B5EF4-FFF2-40B4-BE49-F238E27FC236}">
                  <a16:creationId xmlns:a16="http://schemas.microsoft.com/office/drawing/2014/main" id="{9F672383-9133-4B36-9EE9-B4FB4CE13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700"/>
              <a:ext cx="12192000" cy="6832600"/>
              <a:chOff x="0" y="12700"/>
              <a:chExt cx="12192000" cy="6832600"/>
            </a:xfrm>
          </p:grpSpPr>
          <p:pic>
            <p:nvPicPr>
              <p:cNvPr id="15365" name="Obraz 1" descr="Na zdjęciu po prawe stronie slajdu jest dwóch mężczyzn (jeden starszy, drugi młodszy), którzy siedzą na ławce i prawdopodobnie patrzą na mapę turystyczną. Przed nimi jest jezioro. ">
                <a:extLst>
                  <a:ext uri="{FF2B5EF4-FFF2-40B4-BE49-F238E27FC236}">
                    <a16:creationId xmlns:a16="http://schemas.microsoft.com/office/drawing/2014/main" id="{6405BAE4-72F9-41AC-BC35-09811C1F6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700"/>
                <a:ext cx="12192000" cy="683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EB0CE152-9661-4BA9-B434-A53FAE977E64}"/>
                  </a:ext>
                </a:extLst>
              </p:cNvPr>
              <p:cNvSpPr/>
              <p:nvPr/>
            </p:nvSpPr>
            <p:spPr>
              <a:xfrm>
                <a:off x="1244600" y="1779588"/>
                <a:ext cx="5386388" cy="3632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pic>
          <p:nvPicPr>
            <p:cNvPr id="15364" name="Obraz 4" descr="Wskaźnik Net Fear Score dla Małopolski w 2020 roku - dane statystyczne. ">
              <a:extLst>
                <a:ext uri="{FF2B5EF4-FFF2-40B4-BE49-F238E27FC236}">
                  <a16:creationId xmlns:a16="http://schemas.microsoft.com/office/drawing/2014/main" id="{4DC15A16-47B0-4E92-B0D3-0A0497E2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8" t="26704" r="49797" b="25920"/>
            <a:stretch>
              <a:fillRect/>
            </a:stretch>
          </p:blipFill>
          <p:spPr bwMode="auto">
            <a:xfrm>
              <a:off x="1128584" y="1837038"/>
              <a:ext cx="4992130" cy="323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7B5EB7-BAE0-4C7E-A126-8861FB1DCB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Deklaracja ponownego przyjazdu do Małopolski</a:t>
            </a:r>
          </a:p>
        </p:txBody>
      </p:sp>
      <p:pic>
        <p:nvPicPr>
          <p:cNvPr id="16386" name="Obraz 1" descr="Na slajdzie po lewej stronie można zapoznać się z danymi statystycznymi na temat deklaracji ponownego przyjazdu do Małopolski, która wygląda następująco:&#10;- Na pewno tak - odwiedzający ogółem 47,4%; odwiedzający krajowi 48,5%; odwiedzający zagraniczni 31,3%. &#10;- Raczej tak - odwiedzający ogółem 39,1%; odwiedzający krajowi 39,9%; odwiedzający zagraniczni 26,6%. &#10;- Nie wie - odwiedzający ogółem 12,7%; odwiedzający krajowi 10,9%; odwiedzający zagraniczni 37,9%. &#10;- Raczej nie - odwiedzający ogółem 0,7%; odwiedzający krajowi 0,5%; odwiedzający zagraniczni 4,1%. &#10;- Na pewno nie - odwiedzający ogółem 0,1%; odwiedzający krajowi 0,1%; odwiedzający zagraniczni 0%.  &#10;&#10;Po prawej stronie slajdu na zdjęciu znajduje się dwóch rowerzystów (w kaskach), którzy przy słonecznej pogodzie wybrali się w podróż. Jest błękitne niebo. ">
            <a:extLst>
              <a:ext uri="{FF2B5EF4-FFF2-40B4-BE49-F238E27FC236}">
                <a16:creationId xmlns:a16="http://schemas.microsoft.com/office/drawing/2014/main" id="{F6A58AD6-66EE-424A-ABA4-8144E21E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95A933-93FA-4C51-B424-54C679AC07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Strona końcowa</a:t>
            </a:r>
          </a:p>
        </p:txBody>
      </p:sp>
      <p:pic>
        <p:nvPicPr>
          <p:cNvPr id="17410" name="Obraz 1" descr="Badania zrealizowane przez Małopolską Organizację Turystyczną dla Urzędu Marszałkowskiego Województwa Małopolskiego, Departamentu Turystyki &#10;&#10;Koncepcja badawcza, metodyka badań, analiza, opracowanie wyników:&#10;- prof. WSTiE dr Krzysztof Borkowski PhDr - red. nauk. kierownik projektu&#10;- prof. dr hab. Tadeusz Grabiński&#10;- prof. UEK dr hab. Renata Seweryn&#10;- mgr Leszek Mazanek&#10;- dr Bożena Alejziak&#10;- dr Ewa Grabińska&#10;&#10;Koordynator z ramienia MOT:&#10;Katarzyna Halz-Żurowska&#10;&#10;Opracowanie graficzne:&#10;Kinga Sienkiewicz&#10;&#10;Zdjęcia: archiwum MOT&#10;&#10;Logo Małopolski, logo Małopolskiego Systemu Informacji Turystycznej oraz logo Małopolskiej Organizacji Turystycznej&#10;&#10;Projekt sfinansowano z budżetu Województwa Małopolskiego">
            <a:extLst>
              <a:ext uri="{FF2B5EF4-FFF2-40B4-BE49-F238E27FC236}">
                <a16:creationId xmlns:a16="http://schemas.microsoft.com/office/drawing/2014/main" id="{F9ECDD08-EE80-4E7F-B075-29389269E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4FC219-49FD-46E8-B6BC-F67ED2487F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Rozmiary ruchu turystycznego w Małopolsce w 2020 roku oraz Szacunkowa liczba gości odwiedzających Małopolskę w latach 2009-2020</a:t>
            </a:r>
          </a:p>
        </p:txBody>
      </p:sp>
      <p:pic>
        <p:nvPicPr>
          <p:cNvPr id="3074" name="Obraz 1" descr="Z lewej strony znajduje się wykres kołowy przedstawiający rozmiary ruchu turystycznego w Małopolsce w 2020 roku. Odwiedzający Małopolskę ogółem 15 370 000 osób (w tym Kraków 9 250 000). Turyści krajowi 6 400 000 osób (w tym Kraków 3 510 000). Turyści zagraniczni 1 260 000 osób (w tym Kraków 675 000). Odwiedzający jednodniowi krajowi 7 530 000 osób. Odwiedzający jednodniowi zagraniczni 180 000 osób.  &#10;&#10;Z prawej strony znajduje się wykres przedstawiający szacunkową liczbę gości odwiedzających Małopolskę w latach 2009-2020. W 2020 roku nastąpił spadek odwiedzających ogółem o 13,94%, odwiedzających krajowych o 1,07% oraz odwiedzających zagranicznych o 61,9%. &#10;">
            <a:extLst>
              <a:ext uri="{FF2B5EF4-FFF2-40B4-BE49-F238E27FC236}">
                <a16:creationId xmlns:a16="http://schemas.microsoft.com/office/drawing/2014/main" id="{2DDD12AC-FEC0-4781-9AD2-EDF1F0D79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32107-5CF6-4C19-867E-29B96DEBB6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Struktura przyjazdów cudzoziemców do Małopolski w 2020 roku według wybranych państw</a:t>
            </a:r>
          </a:p>
        </p:txBody>
      </p:sp>
      <p:pic>
        <p:nvPicPr>
          <p:cNvPr id="4098" name="Obraz 1" descr="Struktura przyjazdów cudzoziemców do Małopolski w 2020 roku według wybranych państw prezentuje się następująco:&#10;&#10;Niemcy 17,9%&#10;Wielka Brytania 16,4%&#10;Francja 9,6%&#10;Włochy 8,3%&#10;Austria 6,5%&#10;Słowacja 6,5%&#10;Hiszpania 5,6%&#10;USA 4,6%&#10;Holandia 4,3%&#10;Belgia 2,5%&#10;Czechy 2,2%&#10;Ukraina 1,5%&#10;Szwecja 1,5%&#10;Węgry 1,2%&#10;Indie 1,2%&#10;Malta 1,2%&#10;Litwa 1,2%&#10;Portugalia 0,6%&#10;Zjednoczone Emiraty Arabskie 0,6%&#10;Kanada 0,6%&#10;Australia 0,6%&#10;Norwegia 0,6%&#10;Irlandia 0,6%&#10;Szwajcaria 0,6%&#10;&#10;Po prawej stronie slajdu na zdjęciu znajduje się dwóch turystów z plecakami, którzy prawdopodobnie wędrują po szlaku. Turyści są w górach. &#10;">
            <a:extLst>
              <a:ext uri="{FF2B5EF4-FFF2-40B4-BE49-F238E27FC236}">
                <a16:creationId xmlns:a16="http://schemas.microsoft.com/office/drawing/2014/main" id="{0AC8D9F8-EF6B-47DE-9757-BE5919D05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F3F03B1-083D-4109-ACA4-AF8BE70276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Struktura przyjazdów Polaków do Małopolski z miejsca zamieszkania, według województw w 2020 roku </a:t>
            </a:r>
          </a:p>
        </p:txBody>
      </p:sp>
      <p:grpSp>
        <p:nvGrpSpPr>
          <p:cNvPr id="5122" name="Grupa 4" descr="Struktura przyjazdów Polaków do Małopolski z miejsca zamieszkania, według województw w 2020 roku wygląda następująco:&#10;&#10;Małopolskie 47,3%&#10;Śląskie 17,9%&#10;Mazowieckie 7,4%&#10;Podkarpackie 5%&#10;Świętokrzyskie 3,3%&#10;Dolnośląskie 3,1%&#10;Wielkopolskie 2,9%&#10;Łódzkie 2,6%&#10;Pomorskie 2,3%&#10;Lubelskie 2,1%&#10;Opolskie 1,6%&#10;Zachodniopomorskie 1,1%&#10;Kujawsko-Pomorskie 1%&#10;Lubuskie 0,8%&#10;Warmińsko-Mazurskie 0,8%&#10;Podlaskie 0,7%&#10;">
            <a:extLst>
              <a:ext uri="{FF2B5EF4-FFF2-40B4-BE49-F238E27FC236}">
                <a16:creationId xmlns:a16="http://schemas.microsoft.com/office/drawing/2014/main" id="{85FD9982-D53A-4CB4-BD1C-78DF1F9F63FC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12192000" cy="6832600"/>
            <a:chOff x="0" y="25400"/>
            <a:chExt cx="12192000" cy="6832600"/>
          </a:xfrm>
        </p:grpSpPr>
        <p:grpSp>
          <p:nvGrpSpPr>
            <p:cNvPr id="5123" name="Grupa 2">
              <a:extLst>
                <a:ext uri="{FF2B5EF4-FFF2-40B4-BE49-F238E27FC236}">
                  <a16:creationId xmlns:a16="http://schemas.microsoft.com/office/drawing/2014/main" id="{7478B443-2C6C-4E9C-92EB-195C7D8E5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400"/>
              <a:ext cx="12192000" cy="6832600"/>
              <a:chOff x="0" y="25400"/>
              <a:chExt cx="12192000" cy="6832600"/>
            </a:xfrm>
          </p:grpSpPr>
          <p:pic>
            <p:nvPicPr>
              <p:cNvPr id="5125" name="Obraz 1" descr="Na zdjęciu po prawej stronie slajdu są turyści, którzy siedzą na dwóch ławeczkach. Prawdopodobnie są w punkcie widokowym, gdyż w oddali jest widoczny piękny krajobraz. Jest słoneczna pogoda i błękitne niebo. ">
                <a:extLst>
                  <a:ext uri="{FF2B5EF4-FFF2-40B4-BE49-F238E27FC236}">
                    <a16:creationId xmlns:a16="http://schemas.microsoft.com/office/drawing/2014/main" id="{4895CEB1-A7FE-4D43-A0D4-55020A7F3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400"/>
                <a:ext cx="12192000" cy="683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B38272FB-5EB0-499F-9F67-1FAD5A42532B}"/>
                  </a:ext>
                </a:extLst>
              </p:cNvPr>
              <p:cNvSpPr/>
              <p:nvPr/>
            </p:nvSpPr>
            <p:spPr>
              <a:xfrm>
                <a:off x="971550" y="1581150"/>
                <a:ext cx="5503863" cy="49260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pic>
          <p:nvPicPr>
            <p:cNvPr id="5124" name="Obraz 3" descr="Mapa Polski z podziałem na województwa przedstawiająca strukturę przyjazdów Polaków do Małopolski z miejsca zamieszkania, według województw w 2020 roku. ">
              <a:extLst>
                <a:ext uri="{FF2B5EF4-FFF2-40B4-BE49-F238E27FC236}">
                  <a16:creationId xmlns:a16="http://schemas.microsoft.com/office/drawing/2014/main" id="{437AD8E7-ABEB-4EED-88F1-923EDD7E4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5" t="22124" r="46689" b="2534"/>
            <a:stretch>
              <a:fillRect/>
            </a:stretch>
          </p:blipFill>
          <p:spPr bwMode="auto">
            <a:xfrm>
              <a:off x="930876" y="1524000"/>
              <a:ext cx="5568778" cy="514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03AEC4-89A6-4008-B822-E5980F474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Istotne cele przyjazdu odwiedzających Małopolskę w 2020 roku</a:t>
            </a:r>
          </a:p>
        </p:txBody>
      </p:sp>
      <p:pic>
        <p:nvPicPr>
          <p:cNvPr id="6146" name="Obraz 1" descr="Istotne cele przyjazdu do Małopolski w 2020 roku wskazane przez odwiedzających wyglądają następująco:&#10;- turystyka aktywna - ogółem 36,8%; odwiedzający krajowi 38,9%; odwiedzający zagraniczni 4,4%&#10;- wypoczynek - ogółem 30,3%; odwiedzający krajowi 30,8%; odwiedzający zagraniczni 22,5%&#10;- zwiedzanie zabytków - ogółem 10%; odwiedzający krajowi 9,5%; odwiedzający zagraniczni 18,8%&#10;- odwiedziny krewnych - ogółem 4,3%; odwiedzający krajowi 3,8%; odwiedzający zagraniczni 12,7%&#10;- rozrywka - ogółem 3,1%; odwiedzający krajowi 2,9%; odwiedzający zagraniczni 6,4%&#10;- odwiedziny znajomych - ogółem 3%; odwiedzający krajowi 3%; odwiedzający zagraniczni 4%&#10;- walory przyrody - ogółem 2,2%; odwiedzający krajowi 2,1%; odwiedzający zagraniczni 3,3%&#10;- cel zdrowotny - ogółem 2%; odwiedzający krajowi 2,1%; odwiedzający zagraniczni 0%&#10;- biznes - ogółem 1,8%; odwiedzający krajowi 1,2%; odwiedzający zagraniczni 12,1%&#10;- ojcowizna - ogółem 1%; odwiedzający krajowi 1%; odwiedzający zagraniczni 2,3%">
            <a:extLst>
              <a:ext uri="{FF2B5EF4-FFF2-40B4-BE49-F238E27FC236}">
                <a16:creationId xmlns:a16="http://schemas.microsoft.com/office/drawing/2014/main" id="{6A8B551E-765B-445B-8D7E-DD3F66DE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65C02-19C6-4254-A653-E6056BA3DB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Środki transportu wykorzystywane podczas przyjazdu do Małopolski w 2020 roku</a:t>
            </a:r>
          </a:p>
        </p:txBody>
      </p:sp>
      <p:pic>
        <p:nvPicPr>
          <p:cNvPr id="7170" name="Obraz 1" descr="Środki transportu wykorzystywane podczas podróży do Małopolski w 2020 roku prezentują się następująco:&#10;- samochód - odwiedzający krajowi 89,6%; odwiedzający zagraniczni 26,5%; ogółem 85,8%&#10;- samolot - odwiedzający krajowi 0,8%; odwiedzający zagraniczni 62%; ogółem 4,5%&#10;- pociąg - odwiedzający krajowi 3,8%; odwiedzający zagraniczni 2,5%; ogółem 3,8%&#10;- autobus regularny - odwiedzający krajowi 2,5%; odwiedzający zagraniczni 5%; ogółem 2,7%&#10;- autokar turystyczny - odwiedzający krajowi 1%; odwiedzający zagraniczni 1,2%; ogółem 1%&#10;">
            <a:extLst>
              <a:ext uri="{FF2B5EF4-FFF2-40B4-BE49-F238E27FC236}">
                <a16:creationId xmlns:a16="http://schemas.microsoft.com/office/drawing/2014/main" id="{07315D8D-4F2E-4D06-9F31-8FE1586BA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583CA2-0825-46B7-B563-E2CF89231A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Miejsce zakwaterowania turystów podczas pobytu w Małopolsce w 2020 roku oraz Struktura procentowa turystów nocujących w Małopolsce w 2020 roku w hotelach według kategorii</a:t>
            </a:r>
          </a:p>
        </p:txBody>
      </p:sp>
      <p:grpSp>
        <p:nvGrpSpPr>
          <p:cNvPr id="8194" name="Grupa 1" descr="Z lewej strony slajdu można pozyskać informację na temat miejsca zakwaterowania turystów podczas pobytu w Małopolsce w 2020 roku, które wygląda następująco:&#10;- pensjonat - odwiedzający krajowi 20%; odwiedzający zagraniczni 5,6%; ogółem 18,5%&#10;- hotel - odwiedzający krajowi 14,2%; odwiedzający zagraniczni 39,9%; ogółem 17%&#10;- apartament - odwiedzający krajowi 14,9%; odwiedzający zagraniczni 20,5%; ogółem 15,5%&#10;- u rodziny - odwiedzający krajowi 8,4%; odwiedzający zagraniczni 17,3%; ogółem 9,3%&#10;- agroturystyka - odwiedzający krajowi 8,1%; odwiedzający zagraniczni 1,1%; ogółem 7,4%&#10;- u znajomych - odwiedzający krajowi 7,1%; odwiedzający zagraniczni 2,8%; ogółem 6,6%&#10;- kemping - odwiedzający krajowi 4,4%; odwiedzający zagraniczni 2,5%; ogółem 4,2%&#10;- dom wycieczkowy - odwiedzający krajowi 4,5%; odwiedzający zagraniczni 0,7%; ogółem 4,1%&#10;- ośrodek wczasowy - odwiedzający krajowi 3,7%; odwiedzający zagraniczni 0%; ogółem 3,3%&#10;&#10;Po prawej stronie slajdu można znaleźć informację na temat struktury procentowej turystów nocujących w Małopolsce w 2020 roku w hotelach wg kategorii:&#10;- 5 gwiazdek 3,1% odwiedzających ogółem&#10;- 4 gwiazdki 33,7% odwiedzających ogółem&#10;- 3 gwiazdki 40,5% odwiedzających ogółem&#10;- 2 gwiazdki 1,6% odwiedzających ogółem&#10;- 1 gwiazdka 0% odwiedzających ogółem&#10;- bez określenia kategorii 21,1% odwiedzających ogółem">
            <a:extLst>
              <a:ext uri="{FF2B5EF4-FFF2-40B4-BE49-F238E27FC236}">
                <a16:creationId xmlns:a16="http://schemas.microsoft.com/office/drawing/2014/main" id="{88C56A5E-2D5C-4514-B64C-66DF997B2E66}"/>
              </a:ext>
            </a:extLst>
          </p:cNvPr>
          <p:cNvGrpSpPr>
            <a:grpSpLocks/>
          </p:cNvGrpSpPr>
          <p:nvPr/>
        </p:nvGrpSpPr>
        <p:grpSpPr bwMode="auto">
          <a:xfrm>
            <a:off x="0" y="12700"/>
            <a:ext cx="12192000" cy="6832600"/>
            <a:chOff x="0" y="12700"/>
            <a:chExt cx="12192000" cy="6832600"/>
          </a:xfrm>
        </p:grpSpPr>
        <p:pic>
          <p:nvPicPr>
            <p:cNvPr id="8195" name="Obraz 1" descr="Legenda do wykresu pt. &quot;Struktura procentowa turystów nocujących w Małopolsce w 2020 roku w hotelach wg kategorii&quot;:&#10;- kolor błękitny - odwiedzający ogółem">
              <a:extLst>
                <a:ext uri="{FF2B5EF4-FFF2-40B4-BE49-F238E27FC236}">
                  <a16:creationId xmlns:a16="http://schemas.microsoft.com/office/drawing/2014/main" id="{EF3518C5-8682-4EBA-A2F8-A34AA14D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700"/>
              <a:ext cx="12192000" cy="683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Obraz 1" descr="Legenda do wykresu pt. &quot;Miejsce zakwaterowania turystów podczas pobytu w Małopolsce w 2020&quot;:&#10;- kolor niebieski - odwiedzający krajowi&#10;- kolor niebieski ciemny - odwiedzający zagraniczni">
              <a:extLst>
                <a:ext uri="{FF2B5EF4-FFF2-40B4-BE49-F238E27FC236}">
                  <a16:creationId xmlns:a16="http://schemas.microsoft.com/office/drawing/2014/main" id="{B0A7744D-E177-4D30-A318-C19CBB263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1" t="75711" r="66454" b="10544"/>
            <a:stretch>
              <a:fillRect/>
            </a:stretch>
          </p:blipFill>
          <p:spPr bwMode="auto">
            <a:xfrm>
              <a:off x="543697" y="5428735"/>
              <a:ext cx="2314832" cy="93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1CB2F-D764-4684-9F1C-E9B0886FC9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Szacunkowe wpływy Małopolski z turystyki w 2020 roku oraz Średnie kwoty wydatkowane przez odwiedzających Małopolskę w 2020 roku</a:t>
            </a:r>
          </a:p>
        </p:txBody>
      </p:sp>
      <p:pic>
        <p:nvPicPr>
          <p:cNvPr id="9218" name="Obraz 1" descr="Szacunkowe wpływy Małopolski z turystyki w 2020 roku wyniosły 9,84 mld złotych. &#10;&#10;Średnie kwoty wydatkowane przez odwiedzających Małopolskę w 2020 roku:&#10;- 442 zł na osobę dla odwiedzających krajowych i 797 zł na osobę dla odwiedzających zagranicznych przed przyjazdem do Małopolski&#10;- 240 zł na osobę dla odwiedzających krajowych i 729 zł na osobę dla odwiedzających zagranicznych podczas pobytu w Małopolsce">
            <a:extLst>
              <a:ext uri="{FF2B5EF4-FFF2-40B4-BE49-F238E27FC236}">
                <a16:creationId xmlns:a16="http://schemas.microsoft.com/office/drawing/2014/main" id="{D870D5AB-0755-4516-8859-97E0FD18C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56CA359-188A-4B23-8C82-3041F01417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l-PL" dirty="0"/>
              <a:t>Średnie kwoty wydatkowane przez odwiedzających Małopolskę w 2020 roku w złotówkach na osobę według wybranych państw</a:t>
            </a:r>
          </a:p>
        </p:txBody>
      </p:sp>
      <p:grpSp>
        <p:nvGrpSpPr>
          <p:cNvPr id="10242" name="Grupa 4" descr="Średnie kwoty wydatkowane przez odwiedzających Małopolskę w 2020 roku w złotówkach na osobę wg wybranych państw wyglądają następująco:&#10;- Niemcy: 717 złotych przed przyjazdem do Małopolski, 467 złotych podczas pobytu w Małopolsce,&#10;- Wielka Brytania: 1114 złotych przed przyjazdem do Małopolski, 1031 złotych podczas pobytu w Małopolsce,&#10;- Francja: 553 złotych przed przyjazdem do Małopolski, 461 złotych podczas pobytu w Małopolsce&#10;- Włochy: 285 złotych przed przyjazdem do Małopolski, 703 złotych podczas pobytu w Małopolsce,&#10;- Austria: 754 złotych przed przyjazdem do Małopolski, 433 złotych podczas pobytu w Małopolsce&#10;- Hiszpania: 581 złotych przed przyjazdem do Małopolski, 646 złotych podczas pobytu w Małopolsce,&#10;- Holandia: 800 złotych przed przyjazdem do Małopolski, 141 złotych podczas pobytu w Małopolsce,&#10;- Belgia: 600 złotych przed przyjazdem do Małopolski, 330 złotych podczas pobytu w Małopolsce,&#10;- Szwecja: 577 złotych przed przyjazdem do Małopolski, 1014 złotych podczas pobytu w Małopolsce,&#10;- Węgry: 433 złotych przed przyjazdem do Małopolski, 580 złotych podczas pobytu w Małopolsce.&#10;">
            <a:extLst>
              <a:ext uri="{FF2B5EF4-FFF2-40B4-BE49-F238E27FC236}">
                <a16:creationId xmlns:a16="http://schemas.microsoft.com/office/drawing/2014/main" id="{C03EBBD9-287E-4BC9-ACC0-A1C73346CFD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32600"/>
            <a:chOff x="0" y="0"/>
            <a:chExt cx="12192000" cy="6832600"/>
          </a:xfrm>
        </p:grpSpPr>
        <p:grpSp>
          <p:nvGrpSpPr>
            <p:cNvPr id="10243" name="Grupa 2">
              <a:extLst>
                <a:ext uri="{FF2B5EF4-FFF2-40B4-BE49-F238E27FC236}">
                  <a16:creationId xmlns:a16="http://schemas.microsoft.com/office/drawing/2014/main" id="{BFBF80B0-F009-45B9-84E0-DDBB2B94ED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192000" cy="6832600"/>
              <a:chOff x="0" y="0"/>
              <a:chExt cx="12192000" cy="6832600"/>
            </a:xfrm>
          </p:grpSpPr>
          <p:pic>
            <p:nvPicPr>
              <p:cNvPr id="10245" name="Obraz 1" descr="Na zdjęciu po prawej stronie slajdu widoczne są góry - Trzy Korony, natomiast w prawym dolnym rogu jest kawałek rzeki, na której odbywa się spływ Przełomem Dunajca. Góry porośnięte są zielonymi drzewami. ">
                <a:extLst>
                  <a:ext uri="{FF2B5EF4-FFF2-40B4-BE49-F238E27FC236}">
                    <a16:creationId xmlns:a16="http://schemas.microsoft.com/office/drawing/2014/main" id="{58E92930-8E6F-46F6-AAC9-C72160925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192000" cy="683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98653E82-C435-449F-84AF-46358CD7354D}"/>
                  </a:ext>
                </a:extLst>
              </p:cNvPr>
              <p:cNvSpPr/>
              <p:nvPr/>
            </p:nvSpPr>
            <p:spPr>
              <a:xfrm>
                <a:off x="1046163" y="1754188"/>
                <a:ext cx="5370512" cy="4217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pic>
          <p:nvPicPr>
            <p:cNvPr id="10244" name="Obraz 3" descr="Wykres przedstawiający wydatki ponoszone przez odwiedzających Małopolskę w 2020 roku w zł na osobę i wg wybranych państw w podziale na wydatki poniesione przed przyjazdem do Małopolski i wydatki podczas pobytu w Małopolsce. ">
              <a:extLst>
                <a:ext uri="{FF2B5EF4-FFF2-40B4-BE49-F238E27FC236}">
                  <a16:creationId xmlns:a16="http://schemas.microsoft.com/office/drawing/2014/main" id="{667BDA2C-2ED6-460D-889A-FEBE34FAD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6" t="25497" r="46758" b="14589"/>
            <a:stretch>
              <a:fillRect/>
            </a:stretch>
          </p:blipFill>
          <p:spPr bwMode="auto">
            <a:xfrm>
              <a:off x="1029729" y="1754660"/>
              <a:ext cx="5461687" cy="409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218</Words>
  <Application>Microsoft Office PowerPoint</Application>
  <PresentationFormat>Panoramiczny</PresentationFormat>
  <Paragraphs>16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Strona tytułowa Ruch turystyczny w Małopolsce w 2020 roku</vt:lpstr>
      <vt:lpstr>Rozmiary ruchu turystycznego w Małopolsce w 2020 roku oraz Szacunkowa liczba gości odwiedzających Małopolskę w latach 2009-2020</vt:lpstr>
      <vt:lpstr>Struktura przyjazdów cudzoziemców do Małopolski w 2020 roku według wybranych państw</vt:lpstr>
      <vt:lpstr>Struktura przyjazdów Polaków do Małopolski z miejsca zamieszkania, według województw w 2020 roku </vt:lpstr>
      <vt:lpstr>Istotne cele przyjazdu odwiedzających Małopolskę w 2020 roku</vt:lpstr>
      <vt:lpstr>Środki transportu wykorzystywane podczas przyjazdu do Małopolski w 2020 roku</vt:lpstr>
      <vt:lpstr>Miejsce zakwaterowania turystów podczas pobytu w Małopolsce w 2020 roku oraz Struktura procentowa turystów nocujących w Małopolsce w 2020 roku w hotelach według kategorii</vt:lpstr>
      <vt:lpstr>Szacunkowe wpływy Małopolski z turystyki w 2020 roku oraz Średnie kwoty wydatkowane przez odwiedzających Małopolskę w 2020 roku</vt:lpstr>
      <vt:lpstr>Średnie kwoty wydatkowane przez odwiedzających Małopolskę w 2020 roku w złotówkach na osobę według wybranych państw</vt:lpstr>
      <vt:lpstr>Ocena wysokości cen w stosunku do jakości świadczonych usług dokonana przez turystów odwiedzających Małopolskę w 2020 roku</vt:lpstr>
      <vt:lpstr>Długość pobytu odwiedzających Małopolskę w 2020 roku</vt:lpstr>
      <vt:lpstr>Destynacje turystyczne Małopolski wybierane przez odwiedzających w 2020 roku oraz Atrakcje turystyczne (obiekty) Małopolski wskazywane przez odwiedzających w 2020 roku</vt:lpstr>
      <vt:lpstr>Średnie oceny oferty turystycznej Małopolski w opinii odwiedzających oraz Rekomendacja Małopolski znajomym: Net Promoter Score (NPS), jak też Wskaźnik NPS dla odwiedzających</vt:lpstr>
      <vt:lpstr>Wskaźnik Net Fear Score (NFS) dla Małopolski w 2020 roku</vt:lpstr>
      <vt:lpstr>Deklaracja ponownego przyjazdu do Małopolski</vt:lpstr>
      <vt:lpstr>Strona końcowa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MOT_Kamper</dc:creator>
  <cp:lastModifiedBy>Paweł Mierniczak</cp:lastModifiedBy>
  <cp:revision>85</cp:revision>
  <dcterms:created xsi:type="dcterms:W3CDTF">2021-01-05T10:32:31Z</dcterms:created>
  <dcterms:modified xsi:type="dcterms:W3CDTF">2021-03-01T09:19:59Z</dcterms:modified>
</cp:coreProperties>
</file>